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Lexend Deca" panose="020B0604020202020204" charset="0"/>
      <p:regular r:id="rId20"/>
      <p:bold r:id="rId21"/>
    </p:embeddedFont>
    <p:embeddedFont>
      <p:font typeface="Oswald" panose="00000500000000000000" pitchFamily="2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-2125"/>
            <a:ext cx="12206700" cy="6857700"/>
          </a:xfrm>
          <a:prstGeom prst="rect">
            <a:avLst/>
          </a:prstGeom>
          <a:solidFill>
            <a:srgbClr val="E403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 flipH="1">
            <a:off x="10943664" y="2532197"/>
            <a:ext cx="1245319" cy="4325448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 rot="10800000">
            <a:off x="10943664" y="-52"/>
            <a:ext cx="1245319" cy="2532249"/>
          </a:xfrm>
          <a:prstGeom prst="rtTriangle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2113" y="5799669"/>
            <a:ext cx="2562473" cy="8383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2152254" y="784327"/>
            <a:ext cx="8294357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Arial"/>
              <a:buNone/>
            </a:pPr>
            <a:r>
              <a:rPr lang="es-MX" sz="6300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INSTITUTO DISTRITAL DE TURISMO</a:t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 flipH="1">
            <a:off x="0" y="2425"/>
            <a:ext cx="3374151" cy="6853150"/>
          </a:xfrm>
          <a:prstGeom prst="parallelogram">
            <a:avLst>
              <a:gd name="adj" fmla="val 71939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280933" y="4884100"/>
            <a:ext cx="20370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MX" sz="23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Agosto 2024</a:t>
            </a:r>
            <a:endParaRPr sz="2300" b="0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784296" y="3234148"/>
            <a:ext cx="7717578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COMPETENCIAS INSTITUCIONALES SECTOR DESARROLLO ECONÓMICO, INDUSTRIA Y TURISMO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315624" y="121632"/>
            <a:ext cx="9514602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</a:pPr>
            <a:r>
              <a:rPr lang="es-MX" sz="48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EJES FUNDAMENTALES DEL IDT</a:t>
            </a:r>
            <a:endParaRPr/>
          </a:p>
        </p:txBody>
      </p:sp>
      <p:grpSp>
        <p:nvGrpSpPr>
          <p:cNvPr id="98" name="Google Shape;98;p14"/>
          <p:cNvGrpSpPr/>
          <p:nvPr/>
        </p:nvGrpSpPr>
        <p:grpSpPr>
          <a:xfrm>
            <a:off x="315625" y="1192718"/>
            <a:ext cx="8556903" cy="2705107"/>
            <a:chOff x="0" y="-83633"/>
            <a:chExt cx="8556903" cy="2705107"/>
          </a:xfrm>
        </p:grpSpPr>
        <p:sp>
          <p:nvSpPr>
            <p:cNvPr id="99" name="Google Shape;99;p14"/>
            <p:cNvSpPr/>
            <p:nvPr/>
          </p:nvSpPr>
          <p:spPr>
            <a:xfrm>
              <a:off x="2455202" y="-83633"/>
              <a:ext cx="3461420" cy="74889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FAF82"/>
                </a:gs>
                <a:gs pos="35000">
                  <a:srgbClr val="FFC5A7"/>
                </a:gs>
                <a:gs pos="100000">
                  <a:srgbClr val="FFE8D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4"/>
            <p:cNvSpPr txBox="1"/>
            <p:nvPr/>
          </p:nvSpPr>
          <p:spPr>
            <a:xfrm>
              <a:off x="2477136" y="-61699"/>
              <a:ext cx="3417552" cy="705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MX" sz="2000" b="0" i="0" u="none" strike="noStrike" cap="none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Mercadeo de Ciudad</a:t>
              </a:r>
              <a:endParaRPr/>
            </a:p>
          </p:txBody>
        </p:sp>
        <p:sp>
          <p:nvSpPr>
            <p:cNvPr id="101" name="Google Shape;101;p14"/>
            <p:cNvSpPr/>
            <p:nvPr/>
          </p:nvSpPr>
          <p:spPr>
            <a:xfrm rot="2066806">
              <a:off x="4766268" y="968502"/>
              <a:ext cx="1197440" cy="262113"/>
            </a:xfrm>
            <a:prstGeom prst="left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FFAF82"/>
                </a:gs>
                <a:gs pos="35000">
                  <a:srgbClr val="FFC5A7"/>
                </a:gs>
                <a:gs pos="100000">
                  <a:srgbClr val="FFE8D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4"/>
            <p:cNvSpPr txBox="1"/>
            <p:nvPr/>
          </p:nvSpPr>
          <p:spPr>
            <a:xfrm rot="2066806">
              <a:off x="4844902" y="1020925"/>
              <a:ext cx="1040172" cy="1572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5025057" y="1533855"/>
              <a:ext cx="3531846" cy="108761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8D8D8"/>
                </a:gs>
                <a:gs pos="35000">
                  <a:srgbClr val="E3E3E3"/>
                </a:gs>
                <a:gs pos="100000">
                  <a:srgbClr val="F4F4F4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4"/>
            <p:cNvSpPr txBox="1"/>
            <p:nvPr/>
          </p:nvSpPr>
          <p:spPr>
            <a:xfrm>
              <a:off x="5056912" y="1565710"/>
              <a:ext cx="3468136" cy="1023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Desarrollo y Fortalecimiento a la cadena de valor del turismo</a:t>
              </a:r>
              <a:endParaRPr/>
            </a:p>
          </p:txBody>
        </p:sp>
        <p:sp>
          <p:nvSpPr>
            <p:cNvPr id="105" name="Google Shape;105;p14"/>
            <p:cNvSpPr/>
            <p:nvPr/>
          </p:nvSpPr>
          <p:spPr>
            <a:xfrm rot="-10793424">
              <a:off x="3661129" y="1941767"/>
              <a:ext cx="1197440" cy="262113"/>
            </a:xfrm>
            <a:prstGeom prst="left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D8D8D8"/>
                </a:gs>
                <a:gs pos="35000">
                  <a:srgbClr val="E3E3E3"/>
                </a:gs>
                <a:gs pos="100000">
                  <a:srgbClr val="F4F4F4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4"/>
            <p:cNvSpPr txBox="1"/>
            <p:nvPr/>
          </p:nvSpPr>
          <p:spPr>
            <a:xfrm rot="6576">
              <a:off x="3739763" y="1994190"/>
              <a:ext cx="1040172" cy="1572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107" name="Google Shape;107;p14"/>
            <p:cNvSpPr/>
            <p:nvPr/>
          </p:nvSpPr>
          <p:spPr>
            <a:xfrm>
              <a:off x="0" y="1546831"/>
              <a:ext cx="3494641" cy="1042371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FED74"/>
                </a:gs>
                <a:gs pos="35000">
                  <a:srgbClr val="FFF09F"/>
                </a:gs>
                <a:gs pos="100000">
                  <a:srgbClr val="FFF9D6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4"/>
            <p:cNvSpPr txBox="1"/>
            <p:nvPr/>
          </p:nvSpPr>
          <p:spPr>
            <a:xfrm>
              <a:off x="30530" y="1577361"/>
              <a:ext cx="3433581" cy="9813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MX" sz="1800" b="0" i="0" u="none" strike="noStrike" cap="none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Seguimiento  comportamiento del sector</a:t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 rot="-2165034">
              <a:off x="2468570" y="974990"/>
              <a:ext cx="1197440" cy="262113"/>
            </a:xfrm>
            <a:prstGeom prst="left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FFED74"/>
                </a:gs>
                <a:gs pos="35000">
                  <a:srgbClr val="FFF09F"/>
                </a:gs>
                <a:gs pos="100000">
                  <a:srgbClr val="FFF9D6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4"/>
            <p:cNvSpPr txBox="1"/>
            <p:nvPr/>
          </p:nvSpPr>
          <p:spPr>
            <a:xfrm rot="-2165034">
              <a:off x="2547204" y="1027413"/>
              <a:ext cx="1040172" cy="1572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sp>
        <p:nvSpPr>
          <p:cNvPr id="111" name="Google Shape;111;p14"/>
          <p:cNvSpPr txBox="1"/>
          <p:nvPr/>
        </p:nvSpPr>
        <p:spPr>
          <a:xfrm>
            <a:off x="1121895" y="5004739"/>
            <a:ext cx="7902059" cy="1153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Contribuye al fortalecimiento del tejido empresarial desde el </a:t>
            </a:r>
            <a:r>
              <a:rPr lang="es-MX" sz="16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impulso</a:t>
            </a:r>
            <a:r>
              <a:rPr lang="es-MX" sz="18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y desarrollo del turismo, de modo que la ciudad reciba mayores recursos económicos, así como al empoderamiento del emprendimiento social, desarrollo comunitario y económico local desde el turismo.</a:t>
            </a:r>
            <a:endParaRPr sz="1800" b="0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99867" y="4336568"/>
            <a:ext cx="8852735" cy="978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>
                <a:solidFill>
                  <a:srgbClr val="C00000"/>
                </a:solidFill>
                <a:latin typeface="Lexend Deca"/>
                <a:ea typeface="Lexend Deca"/>
                <a:cs typeface="Lexend Deca"/>
                <a:sym typeface="Lexend Deca"/>
              </a:rPr>
              <a:t>Es parte del Sector de Desarrollo Económico, Industria y </a:t>
            </a:r>
            <a:r>
              <a:rPr lang="es-MX" sz="2000" b="1" i="0" u="sng" strike="noStrike" cap="none">
                <a:solidFill>
                  <a:srgbClr val="C00000"/>
                </a:solidFill>
                <a:latin typeface="Lexend Deca"/>
                <a:ea typeface="Lexend Deca"/>
                <a:cs typeface="Lexend Deca"/>
                <a:sym typeface="Lexend Deca"/>
              </a:rPr>
              <a:t>Turismo</a:t>
            </a:r>
            <a:r>
              <a:rPr lang="es-MX" sz="2000" b="0" i="0" u="none" strike="noStrike" cap="none">
                <a:solidFill>
                  <a:srgbClr val="C00000"/>
                </a:solidFill>
                <a:latin typeface="Lexend Deca"/>
                <a:ea typeface="Lexend Deca"/>
                <a:cs typeface="Lexend Deca"/>
                <a:sym typeface="Lexend Deca"/>
              </a:rPr>
              <a:t>, porque...</a:t>
            </a:r>
            <a:endParaRPr sz="2000" b="0" i="0" u="none" strike="noStrike" cap="none">
              <a:solidFill>
                <a:srgbClr val="C0000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113" name="Google Shape;113;p14"/>
          <p:cNvPicPr preferRelativeResize="0"/>
          <p:nvPr/>
        </p:nvPicPr>
        <p:blipFill rotWithShape="1">
          <a:blip r:embed="rId4">
            <a:alphaModFix/>
          </a:blip>
          <a:srcRect r="25578"/>
          <a:stretch/>
        </p:blipFill>
        <p:spPr>
          <a:xfrm>
            <a:off x="9323345" y="-52"/>
            <a:ext cx="2868655" cy="6854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4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15" name="Google Shape;115;p14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4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" name="Google Shape;117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24" name="Google Shape;124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" name="Google Shape;126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5"/>
          <p:cNvSpPr txBox="1"/>
          <p:nvPr/>
        </p:nvSpPr>
        <p:spPr>
          <a:xfrm>
            <a:off x="3556204" y="155441"/>
            <a:ext cx="5079591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</a:pPr>
            <a:r>
              <a:rPr lang="es-MX" sz="54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MISIÓN DEL IDT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4021552" y="1618633"/>
            <a:ext cx="6876472" cy="421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9700" marR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El Instituto Distrital de Turismo promueve el </a:t>
            </a:r>
            <a:r>
              <a:rPr lang="es-MX" sz="2000" b="0" i="0" u="none" strike="noStrike" cap="none">
                <a:solidFill>
                  <a:srgbClr val="BF9000"/>
                </a:solidFill>
                <a:latin typeface="Lexend Deca"/>
                <a:ea typeface="Lexend Deca"/>
                <a:cs typeface="Lexend Deca"/>
                <a:sym typeface="Lexend Deca"/>
              </a:rPr>
              <a:t>desarrollo integral y fortalecimiento económico de Bogotá</a:t>
            </a: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a través del </a:t>
            </a:r>
            <a:r>
              <a:rPr lang="es-MX" sz="2000" b="0" i="0" u="none" strike="noStrike" cap="none">
                <a:solidFill>
                  <a:srgbClr val="BF9000"/>
                </a:solidFill>
                <a:latin typeface="Lexend Deca"/>
                <a:ea typeface="Lexend Deca"/>
                <a:cs typeface="Lexend Deca"/>
                <a:sym typeface="Lexend Deca"/>
              </a:rPr>
              <a:t>turismo como integrador social, económico y mitigante del impacto ambiental</a:t>
            </a: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; mediante políticas, planes y proyectos desde las vocaciones locales, la generación de información, la </a:t>
            </a:r>
            <a:r>
              <a:rPr lang="es-MX" sz="2000" b="0" i="0" u="none" strike="noStrike" cap="none">
                <a:solidFill>
                  <a:srgbClr val="BF9000"/>
                </a:solidFill>
                <a:latin typeface="Lexend Deca"/>
                <a:ea typeface="Lexend Deca"/>
                <a:cs typeface="Lexend Deca"/>
                <a:sym typeface="Lexend Deca"/>
              </a:rPr>
              <a:t>promoción de ciudad a nivel nacional e internacional </a:t>
            </a: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como destino competitivo, sostenible, seguro, accesible e incluyente, que se articula con la región para mejorar la calidad de vida de sus habitantes y los actores de la cadena de valor del sector.</a:t>
            </a:r>
            <a:endParaRPr/>
          </a:p>
          <a:p>
            <a:pPr marL="139700" marR="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 rotWithShape="1">
          <a:blip r:embed="rId5">
            <a:alphaModFix/>
          </a:blip>
          <a:srcRect l="11323" t="16162" r="45773" b="8128"/>
          <a:stretch/>
        </p:blipFill>
        <p:spPr>
          <a:xfrm>
            <a:off x="455448" y="2020142"/>
            <a:ext cx="3439840" cy="3414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Google Shape;135;p16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36" name="Google Shape;136;p16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6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8" name="Google Shape;138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" name="Google Shape;139;p16"/>
          <p:cNvSpPr txBox="1"/>
          <p:nvPr/>
        </p:nvSpPr>
        <p:spPr>
          <a:xfrm>
            <a:off x="1561113" y="271797"/>
            <a:ext cx="824621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MX" sz="54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COMPETENCIAS DEL IDT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1232306" y="1277967"/>
            <a:ext cx="3075050" cy="61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970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MX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</a:t>
            </a:r>
            <a:r>
              <a:rPr lang="es-MX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s-MX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2900" b="1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SÍ</a:t>
            </a:r>
            <a:r>
              <a:rPr lang="es-MX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aplica al IDT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503434" y="1842096"/>
            <a:ext cx="4845165" cy="4065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Capacitaciones con enfoque en turismo.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Programas de fortalecimiento empresar</a:t>
            </a:r>
            <a:r>
              <a:rPr lang="es-MX" sz="2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ial </a:t>
            </a: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con enfoque en turismo.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Información turística de Bogotá.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Recorridos turísticos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Señalización turística.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Portal promocional VisitBogota.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Productos turísticos.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Política Pública de Turismo.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Manejo de la Marca Ciudad.</a:t>
            </a:r>
            <a:endParaRPr sz="1600"/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252"/>
              </a:buClr>
              <a:buSzPts val="2000"/>
              <a:buFont typeface="Noto Sans Symbols"/>
              <a:buChar char="✔"/>
            </a:pPr>
            <a:r>
              <a:rPr lang="es-MX" sz="20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Sensibilización en Cultura y Responsabilidad turística</a:t>
            </a:r>
            <a:endParaRPr sz="1600"/>
          </a:p>
        </p:txBody>
      </p:sp>
      <p:sp>
        <p:nvSpPr>
          <p:cNvPr id="142" name="Google Shape;142;p16"/>
          <p:cNvSpPr txBox="1"/>
          <p:nvPr/>
        </p:nvSpPr>
        <p:spPr>
          <a:xfrm>
            <a:off x="6070411" y="1299269"/>
            <a:ext cx="3628469" cy="61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MX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</a:t>
            </a:r>
            <a:r>
              <a:rPr lang="es-MX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s-MX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27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s-MX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 al IDT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5723549" y="1842095"/>
            <a:ext cx="4845165" cy="4933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Información cultural en general.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Apoyo a artistas.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Permisos/ Intervenciones/quejas relativas a zonas ambientales, parques y/o patrimoniales.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Permisos/ Intervenciones/quejas administrativas relativas a sitios turísticos.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Asuntos relacionados con animales en zonas públicas</a:t>
            </a:r>
            <a:r>
              <a:rPr lang="es-MX" sz="19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o manejo de basuras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FONTUR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Emisión del Registro Nacional de Turismo o sanciones.</a:t>
            </a:r>
            <a:endParaRPr sz="1500"/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Char char="🗶"/>
            </a:pPr>
            <a:r>
              <a:rPr lang="es-MX" sz="19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Actividades o emprendimientos que no sean conexos al turismo.</a:t>
            </a:r>
            <a:endParaRPr sz="1500"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None/>
            </a:pPr>
            <a:endParaRPr sz="1500" b="0" i="0" u="none" strike="noStrike" cap="none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Noto Sans Symbols"/>
              <a:buNone/>
            </a:pPr>
            <a:endParaRPr sz="1500" b="0" i="0" u="none" strike="noStrike" cap="none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/>
          <p:nvPr/>
        </p:nvSpPr>
        <p:spPr>
          <a:xfrm>
            <a:off x="0" y="-2125"/>
            <a:ext cx="12206700" cy="6857700"/>
          </a:xfrm>
          <a:prstGeom prst="rect">
            <a:avLst/>
          </a:prstGeom>
          <a:solidFill>
            <a:srgbClr val="E403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/>
          <p:nvPr/>
        </p:nvSpPr>
        <p:spPr>
          <a:xfrm flipH="1">
            <a:off x="10943664" y="2532197"/>
            <a:ext cx="1245319" cy="4325448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/>
          <p:nvPr/>
        </p:nvSpPr>
        <p:spPr>
          <a:xfrm rot="10800000">
            <a:off x="10943664" y="-52"/>
            <a:ext cx="1245319" cy="2532249"/>
          </a:xfrm>
          <a:prstGeom prst="rtTriangle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2100883" y="2253531"/>
            <a:ext cx="8294357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Arial"/>
              <a:buNone/>
            </a:pPr>
            <a:r>
              <a:rPr lang="es-MX" sz="6300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Servicios del IDT de cara a la ciudadanía</a:t>
            </a:r>
            <a:endParaRPr sz="6300" b="1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2" name="Google Shape;152;p17"/>
          <p:cNvSpPr/>
          <p:nvPr/>
        </p:nvSpPr>
        <p:spPr>
          <a:xfrm flipH="1">
            <a:off x="0" y="2425"/>
            <a:ext cx="3374151" cy="6853150"/>
          </a:xfrm>
          <a:prstGeom prst="parallelogram">
            <a:avLst>
              <a:gd name="adj" fmla="val 71939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8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1789747" y="1854078"/>
            <a:ext cx="8609487" cy="168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Calibri"/>
              <a:buNone/>
            </a:pPr>
            <a:r>
              <a:rPr lang="es-MX" sz="60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Subdirección de Desarrollo y Competitividad</a:t>
            </a:r>
            <a:endParaRPr sz="6000" b="1" i="0" u="none" strike="noStrike" cap="none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9" name="Google Shape;15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076860"/>
            <a:ext cx="12188983" cy="17811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18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61" name="Google Shape;161;p18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8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3" name="Google Shape;163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9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224517" y="4759389"/>
            <a:ext cx="4076700" cy="19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Brindar herramientas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a los actores vinculados y conexos a la cadena de valor del turismo, para desarrollar su actividad de manera responsable, accesible y sostenible; a partir de procesos de sensibilización y capacitación fundamentados en los planteamientos del </a:t>
            </a: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Código Ético de Turismo Responsable para Bogotá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. 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288413" y="1658395"/>
            <a:ext cx="3975368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Consolidar productos turísticos 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mediante el diseño y fortalecimiento de</a:t>
            </a: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experiencias que destaquen la riqueza cultural, natural y patrimonial de Bogotá, 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respondiendo a las necesidades y expectativas de los turistas y visitantes y</a:t>
            </a: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contribuyendo al desarrollo económico y social de la ciudad.</a:t>
            </a:r>
            <a:endParaRPr sz="1400" b="0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000">
              <a:solidFill>
                <a:srgbClr val="00808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4530750" y="1639230"/>
            <a:ext cx="3561300" cy="21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Prestar asesoría y acompañamiento a emprendimientos, prestadores de servicios turísticos y conexos a la cadena de valor para su </a:t>
            </a: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formalización, formación y fortalecimiento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empresarial en el marco de implementación de la </a:t>
            </a:r>
            <a:r>
              <a:rPr lang="es-MX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Ruta de la Productividad.</a:t>
            </a:r>
            <a:endParaRPr sz="1400" b="1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8334361" y="1585519"/>
            <a:ext cx="3225066" cy="3267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Desarrollar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cuatro líneas estratégicas: la primera 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es el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fortalecimiento del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Sistema Distrital de Turismo 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y de la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Gobernanza Distrital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la 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segund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el fortalecimiento de la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Gobernanza Local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tercer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el seguimiento gerencial de la Política Pública Distrital de Turismo y 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cuart</a:t>
            </a:r>
            <a:r>
              <a:rPr lang="es-MX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el posicionamiento y los lineamientos orientados a la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Gestión Metropolitana del Turismo.</a:t>
            </a:r>
            <a:endParaRPr sz="1400" b="1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endParaRPr sz="1100" b="1" i="0" u="none" strike="noStrike" cap="none">
              <a:solidFill>
                <a:srgbClr val="00808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4777675" y="4897899"/>
            <a:ext cx="6164400" cy="10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Desarrollar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articuladamente 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procesos para diagnosticar, identificar, planear y ejecutar con las alcaldías locales y los actores conexos de la cadena de valor de turismo, acciones que buscan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promover y fortalecer la competitividad turística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en la ciudad de Bogotá.</a:t>
            </a:r>
            <a:endParaRPr sz="1400" b="0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1198467" y="267167"/>
            <a:ext cx="2128800" cy="110387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1399981" y="570616"/>
            <a:ext cx="1746300" cy="573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1453081" y="519747"/>
            <a:ext cx="16401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1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Producto Turístico</a:t>
            </a:r>
            <a:endParaRPr sz="1600" b="0" i="0" u="none" strike="noStrike" cap="none" dirty="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5050498" y="267168"/>
            <a:ext cx="2128800" cy="105300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5252012" y="570616"/>
            <a:ext cx="1746300" cy="573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5255029" y="480944"/>
            <a:ext cx="16401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Desarrollo Empresarial </a:t>
            </a:r>
            <a:r>
              <a:rPr lang="es-MX" sz="1600" b="1" i="0" u="none" strike="noStrike" cap="none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685784" y="3580981"/>
            <a:ext cx="3528768" cy="1019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935345" y="3770994"/>
            <a:ext cx="2922264" cy="57404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932328" y="3757637"/>
            <a:ext cx="3113895" cy="5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Cultura y Responsabilidad Turística.</a:t>
            </a:r>
            <a:r>
              <a:rPr lang="es-MX" sz="1600" b="1" i="0" u="none" strike="noStrike" cap="none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dirty="0"/>
          </a:p>
        </p:txBody>
      </p:sp>
      <p:sp>
        <p:nvSpPr>
          <p:cNvPr id="183" name="Google Shape;183;p19"/>
          <p:cNvSpPr/>
          <p:nvPr/>
        </p:nvSpPr>
        <p:spPr>
          <a:xfrm>
            <a:off x="5163146" y="3739689"/>
            <a:ext cx="2350462" cy="1019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5354297" y="3967587"/>
            <a:ext cx="1746300" cy="573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5304961" y="3834602"/>
            <a:ext cx="1771877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1" dirty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Gestión Territorial</a:t>
            </a:r>
            <a:endParaRPr dirty="0"/>
          </a:p>
        </p:txBody>
      </p:sp>
      <p:sp>
        <p:nvSpPr>
          <p:cNvPr id="186" name="Google Shape;186;p19"/>
          <p:cNvSpPr/>
          <p:nvPr/>
        </p:nvSpPr>
        <p:spPr>
          <a:xfrm>
            <a:off x="8567800" y="216300"/>
            <a:ext cx="2128500" cy="110387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rgbClr val="D8D8D8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9"/>
          <p:cNvSpPr/>
          <p:nvPr/>
        </p:nvSpPr>
        <p:spPr>
          <a:xfrm>
            <a:off x="8769156" y="519747"/>
            <a:ext cx="1746300" cy="573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8834603" y="366520"/>
            <a:ext cx="16401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Política Pública</a:t>
            </a:r>
            <a:endParaRPr sz="1600" b="1" i="0" u="none" strike="noStrike" cap="none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189" name="Google Shape;189;p19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90" name="Google Shape;190;p19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9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2" name="Google Shape;192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2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2"/>
          <p:cNvSpPr txBox="1"/>
          <p:nvPr/>
        </p:nvSpPr>
        <p:spPr>
          <a:xfrm>
            <a:off x="1789747" y="1854078"/>
            <a:ext cx="8609487" cy="168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MX" sz="60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Subdirección de Mercadeo</a:t>
            </a:r>
            <a:endParaRPr sz="6000" b="1" i="0" u="none" strike="noStrike" cap="none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53" name="Google Shape;25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076860"/>
            <a:ext cx="12188983" cy="17811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22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255" name="Google Shape;255;p22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2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7" name="Google Shape;257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3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3"/>
          <p:cNvSpPr txBox="1"/>
          <p:nvPr/>
        </p:nvSpPr>
        <p:spPr>
          <a:xfrm>
            <a:off x="483622" y="1445901"/>
            <a:ext cx="3286994" cy="56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800" b="1" i="0" u="none" strike="noStrike" cap="none">
                <a:solidFill>
                  <a:srgbClr val="BF9000"/>
                </a:solidFill>
                <a:latin typeface="Lexend Deca"/>
                <a:ea typeface="Lexend Deca"/>
                <a:cs typeface="Lexend Deca"/>
                <a:sym typeface="Lexend Deca"/>
              </a:rPr>
              <a:t>Desarrollo de Proyectos Innovadores </a:t>
            </a:r>
            <a:endParaRPr sz="1000" b="1" i="0" u="none" strike="noStrike" cap="none">
              <a:solidFill>
                <a:srgbClr val="BF900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64" name="Google Shape;26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4174" y="-355"/>
            <a:ext cx="4065903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Google Shape;265;p23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266" name="Google Shape;266;p23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3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8" name="Google Shape;268;p2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9" name="Google Shape;269;p23"/>
          <p:cNvSpPr/>
          <p:nvPr/>
        </p:nvSpPr>
        <p:spPr>
          <a:xfrm>
            <a:off x="725305" y="3363359"/>
            <a:ext cx="2469957" cy="1836889"/>
          </a:xfrm>
          <a:prstGeom prst="pentagon">
            <a:avLst>
              <a:gd name="hf" fmla="val 105146"/>
              <a:gd name="vf" fmla="val 110557"/>
            </a:avLst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3"/>
          <p:cNvSpPr/>
          <p:nvPr/>
        </p:nvSpPr>
        <p:spPr>
          <a:xfrm>
            <a:off x="951292" y="3698839"/>
            <a:ext cx="2010738" cy="1292794"/>
          </a:xfrm>
          <a:prstGeom prst="pentagon">
            <a:avLst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3"/>
          <p:cNvSpPr/>
          <p:nvPr/>
        </p:nvSpPr>
        <p:spPr>
          <a:xfrm>
            <a:off x="1106700" y="3992219"/>
            <a:ext cx="16401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1. Marca Ciudad</a:t>
            </a:r>
            <a:endParaRPr/>
          </a:p>
        </p:txBody>
      </p:sp>
      <p:sp>
        <p:nvSpPr>
          <p:cNvPr id="272" name="Google Shape;272;p23"/>
          <p:cNvSpPr/>
          <p:nvPr/>
        </p:nvSpPr>
        <p:spPr>
          <a:xfrm>
            <a:off x="2736043" y="4705458"/>
            <a:ext cx="2469957" cy="1836889"/>
          </a:xfrm>
          <a:prstGeom prst="pentagon">
            <a:avLst>
              <a:gd name="hf" fmla="val 105146"/>
              <a:gd name="vf" fmla="val 11055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3"/>
          <p:cNvSpPr/>
          <p:nvPr/>
        </p:nvSpPr>
        <p:spPr>
          <a:xfrm>
            <a:off x="2962030" y="5040938"/>
            <a:ext cx="1987531" cy="1292794"/>
          </a:xfrm>
          <a:prstGeom prst="pentagon">
            <a:avLst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3118909" y="5386655"/>
            <a:ext cx="16401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2. Promoción de la Oferta Turística</a:t>
            </a:r>
            <a:endParaRPr/>
          </a:p>
        </p:txBody>
      </p:sp>
      <p:sp>
        <p:nvSpPr>
          <p:cNvPr id="275" name="Google Shape;275;p23"/>
          <p:cNvSpPr/>
          <p:nvPr/>
        </p:nvSpPr>
        <p:spPr>
          <a:xfrm>
            <a:off x="4790480" y="3363359"/>
            <a:ext cx="2426258" cy="1836889"/>
          </a:xfrm>
          <a:prstGeom prst="pentagon">
            <a:avLst>
              <a:gd name="hf" fmla="val 105146"/>
              <a:gd name="vf" fmla="val 11055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3"/>
          <p:cNvSpPr/>
          <p:nvPr/>
        </p:nvSpPr>
        <p:spPr>
          <a:xfrm>
            <a:off x="5016466" y="3698839"/>
            <a:ext cx="1974285" cy="1292794"/>
          </a:xfrm>
          <a:prstGeom prst="pentagon">
            <a:avLst>
              <a:gd name="hf" fmla="val 105146"/>
              <a:gd name="vf" fmla="val 11055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4972768" y="3861803"/>
            <a:ext cx="204119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3. Comercialización y Alianzas</a:t>
            </a:r>
            <a:endParaRPr/>
          </a:p>
        </p:txBody>
      </p:sp>
      <p:sp>
        <p:nvSpPr>
          <p:cNvPr id="278" name="Google Shape;278;p23"/>
          <p:cNvSpPr txBox="1"/>
          <p:nvPr/>
        </p:nvSpPr>
        <p:spPr>
          <a:xfrm>
            <a:off x="-288235" y="303688"/>
            <a:ext cx="824621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MX" sz="57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Nuestro reto…</a:t>
            </a:r>
            <a:endParaRPr/>
          </a:p>
        </p:txBody>
      </p:sp>
      <p:sp>
        <p:nvSpPr>
          <p:cNvPr id="279" name="Google Shape;279;p23"/>
          <p:cNvSpPr txBox="1"/>
          <p:nvPr/>
        </p:nvSpPr>
        <p:spPr>
          <a:xfrm>
            <a:off x="3770616" y="1849600"/>
            <a:ext cx="3975368" cy="56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800" b="1" i="0" u="none" strike="noStrike" cap="none">
                <a:solidFill>
                  <a:srgbClr val="BF9000"/>
                </a:solidFill>
                <a:latin typeface="Lexend Deca"/>
                <a:ea typeface="Lexend Deca"/>
                <a:cs typeface="Lexend Deca"/>
                <a:sym typeface="Lexend Deca"/>
              </a:rPr>
              <a:t>+ Consolidación de Bogotá como destino turístico global de primer nivel, inteligente y sostenible +</a:t>
            </a:r>
            <a:endParaRPr sz="1000" b="0" i="0" u="none" strike="noStrike" cap="none">
              <a:solidFill>
                <a:srgbClr val="BF900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4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4"/>
          <p:cNvSpPr txBox="1"/>
          <p:nvPr/>
        </p:nvSpPr>
        <p:spPr>
          <a:xfrm>
            <a:off x="1789747" y="1854078"/>
            <a:ext cx="8609487" cy="168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Calibri"/>
              <a:buNone/>
            </a:pPr>
            <a:r>
              <a:rPr lang="es-MX" sz="6000" b="1" i="0" u="none" strike="noStrike" cap="none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Subdirección de Inteligencia y Gestión de T.I.</a:t>
            </a:r>
            <a:endParaRPr sz="6000" b="1" i="0" u="none" strike="noStrike" cap="none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86" name="Google Shape;28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076860"/>
            <a:ext cx="12188983" cy="17811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7" name="Google Shape;287;p24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288" name="Google Shape;288;p24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4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0" name="Google Shape;290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1" name="Google Shape;291;p24"/>
          <p:cNvSpPr txBox="1"/>
          <p:nvPr/>
        </p:nvSpPr>
        <p:spPr>
          <a:xfrm>
            <a:off x="2837084" y="3740391"/>
            <a:ext cx="6514812" cy="78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2800" b="0" i="0" u="none" strike="noStrike" cap="none">
                <a:solidFill>
                  <a:srgbClr val="888888"/>
                </a:solidFill>
                <a:latin typeface="Oswald"/>
                <a:ea typeface="Oswald"/>
                <a:cs typeface="Oswald"/>
                <a:sym typeface="Oswald"/>
              </a:rPr>
              <a:t>OBSERVATORIO DE TURISMO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5"/>
          <p:cNvSpPr txBox="1"/>
          <p:nvPr/>
        </p:nvSpPr>
        <p:spPr>
          <a:xfrm>
            <a:off x="775793" y="2259925"/>
            <a:ext cx="3341591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Cuantifica y caracteriza los flujos de viajeros que salen de la ciudad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tanto para no residentes como residentes, en función de sus lugares de origen y destino, y sus motivaciones de viaje.</a:t>
            </a:r>
            <a:endParaRPr/>
          </a:p>
        </p:txBody>
      </p:sp>
      <p:sp>
        <p:nvSpPr>
          <p:cNvPr id="298" name="Google Shape;298;p25"/>
          <p:cNvSpPr txBox="1"/>
          <p:nvPr/>
        </p:nvSpPr>
        <p:spPr>
          <a:xfrm>
            <a:off x="2467738" y="5412065"/>
            <a:ext cx="4057777" cy="1243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Estos documentos tienen por objeto presentar las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principales características del desarrollo del turismo en la ciudad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, identificando logros y limitaciones, para la toma de decisiones del sector.</a:t>
            </a:r>
            <a:endParaRPr/>
          </a:p>
        </p:txBody>
      </p:sp>
      <p:sp>
        <p:nvSpPr>
          <p:cNvPr id="299" name="Google Shape;299;p25"/>
          <p:cNvSpPr/>
          <p:nvPr/>
        </p:nvSpPr>
        <p:spPr>
          <a:xfrm>
            <a:off x="1350867" y="571968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5"/>
          <p:cNvSpPr/>
          <p:nvPr/>
        </p:nvSpPr>
        <p:spPr>
          <a:xfrm>
            <a:off x="1552381" y="799215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5"/>
          <p:cNvSpPr/>
          <p:nvPr/>
        </p:nvSpPr>
        <p:spPr>
          <a:xfrm>
            <a:off x="1605511" y="927001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Investigación Viajeros en Bogotá</a:t>
            </a:r>
            <a:endParaRPr/>
          </a:p>
        </p:txBody>
      </p:sp>
      <p:pic>
        <p:nvPicPr>
          <p:cNvPr id="302" name="Google Shape;302;p25"/>
          <p:cNvPicPr preferRelativeResize="0"/>
          <p:nvPr/>
        </p:nvPicPr>
        <p:blipFill rotWithShape="1">
          <a:blip r:embed="rId4">
            <a:alphaModFix/>
          </a:blip>
          <a:srcRect b="17010"/>
          <a:stretch/>
        </p:blipFill>
        <p:spPr>
          <a:xfrm rot="-5400000">
            <a:off x="6801060" y="1469670"/>
            <a:ext cx="6857645" cy="3918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2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304" name="Google Shape;304;p2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6" name="Google Shape;306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7" name="Google Shape;307;p25"/>
          <p:cNvSpPr/>
          <p:nvPr/>
        </p:nvSpPr>
        <p:spPr>
          <a:xfrm>
            <a:off x="5520394" y="571968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5"/>
          <p:cNvSpPr/>
          <p:nvPr/>
        </p:nvSpPr>
        <p:spPr>
          <a:xfrm>
            <a:off x="5721908" y="799215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5"/>
          <p:cNvSpPr/>
          <p:nvPr/>
        </p:nvSpPr>
        <p:spPr>
          <a:xfrm>
            <a:off x="5775038" y="927001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Boletines</a:t>
            </a:r>
            <a:endParaRPr/>
          </a:p>
        </p:txBody>
      </p:sp>
      <p:sp>
        <p:nvSpPr>
          <p:cNvPr id="310" name="Google Shape;310;p25"/>
          <p:cNvSpPr txBox="1"/>
          <p:nvPr/>
        </p:nvSpPr>
        <p:spPr>
          <a:xfrm>
            <a:off x="4707724" y="2259924"/>
            <a:ext cx="3341591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Documentos que recopilan las cifras, indicadores, estadísticas y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hechos más representativos 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del sector turístico de la ciudad, de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manera mensual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.</a:t>
            </a:r>
            <a:endParaRPr/>
          </a:p>
        </p:txBody>
      </p:sp>
      <p:sp>
        <p:nvSpPr>
          <p:cNvPr id="311" name="Google Shape;311;p25"/>
          <p:cNvSpPr/>
          <p:nvPr/>
        </p:nvSpPr>
        <p:spPr>
          <a:xfrm>
            <a:off x="3421933" y="3795557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rgbClr val="D8D8D8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5"/>
          <p:cNvSpPr/>
          <p:nvPr/>
        </p:nvSpPr>
        <p:spPr>
          <a:xfrm>
            <a:off x="3623447" y="4022804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5"/>
          <p:cNvSpPr/>
          <p:nvPr/>
        </p:nvSpPr>
        <p:spPr>
          <a:xfrm>
            <a:off x="3676577" y="4150590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Estudios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6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6"/>
          <p:cNvSpPr txBox="1"/>
          <p:nvPr/>
        </p:nvSpPr>
        <p:spPr>
          <a:xfrm>
            <a:off x="775793" y="2259925"/>
            <a:ext cx="3341591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Herramientas de ayuda que contienen información georreferenciada, procesada bajo conceptos de estadística y análisis espacial sobre el sector.</a:t>
            </a:r>
            <a:endParaRPr/>
          </a:p>
        </p:txBody>
      </p:sp>
      <p:sp>
        <p:nvSpPr>
          <p:cNvPr id="320" name="Google Shape;320;p26"/>
          <p:cNvSpPr/>
          <p:nvPr/>
        </p:nvSpPr>
        <p:spPr>
          <a:xfrm>
            <a:off x="1350867" y="571968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6"/>
          <p:cNvSpPr/>
          <p:nvPr/>
        </p:nvSpPr>
        <p:spPr>
          <a:xfrm>
            <a:off x="1552381" y="799215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6"/>
          <p:cNvSpPr/>
          <p:nvPr/>
        </p:nvSpPr>
        <p:spPr>
          <a:xfrm>
            <a:off x="1605511" y="927001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Mapas digitales</a:t>
            </a:r>
            <a:endParaRPr/>
          </a:p>
        </p:txBody>
      </p:sp>
      <p:pic>
        <p:nvPicPr>
          <p:cNvPr id="323" name="Google Shape;323;p26"/>
          <p:cNvPicPr preferRelativeResize="0"/>
          <p:nvPr/>
        </p:nvPicPr>
        <p:blipFill rotWithShape="1">
          <a:blip r:embed="rId4">
            <a:alphaModFix/>
          </a:blip>
          <a:srcRect b="17010"/>
          <a:stretch/>
        </p:blipFill>
        <p:spPr>
          <a:xfrm rot="-5400000">
            <a:off x="6801060" y="1469670"/>
            <a:ext cx="6857645" cy="3918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p26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325" name="Google Shape;325;p26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6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7" name="Google Shape;327;p2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8" name="Google Shape;328;p26"/>
          <p:cNvSpPr/>
          <p:nvPr/>
        </p:nvSpPr>
        <p:spPr>
          <a:xfrm>
            <a:off x="5520394" y="571968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6"/>
          <p:cNvSpPr/>
          <p:nvPr/>
        </p:nvSpPr>
        <p:spPr>
          <a:xfrm>
            <a:off x="5721908" y="799215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6"/>
          <p:cNvSpPr/>
          <p:nvPr/>
        </p:nvSpPr>
        <p:spPr>
          <a:xfrm>
            <a:off x="5775038" y="927001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Mediciones de eventos</a:t>
            </a:r>
            <a:endParaRPr/>
          </a:p>
        </p:txBody>
      </p:sp>
      <p:sp>
        <p:nvSpPr>
          <p:cNvPr id="331" name="Google Shape;331;p26"/>
          <p:cNvSpPr txBox="1"/>
          <p:nvPr/>
        </p:nvSpPr>
        <p:spPr>
          <a:xfrm>
            <a:off x="4707724" y="2259924"/>
            <a:ext cx="3341591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Mediciones particulares de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asistencia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y percepción a </a:t>
            </a: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eventos especiales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de la ciudad.</a:t>
            </a:r>
            <a:endParaRPr/>
          </a:p>
        </p:txBody>
      </p:sp>
      <p:sp>
        <p:nvSpPr>
          <p:cNvPr id="332" name="Google Shape;332;p26"/>
          <p:cNvSpPr/>
          <p:nvPr/>
        </p:nvSpPr>
        <p:spPr>
          <a:xfrm>
            <a:off x="1382676" y="3824231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6"/>
          <p:cNvSpPr/>
          <p:nvPr/>
        </p:nvSpPr>
        <p:spPr>
          <a:xfrm>
            <a:off x="1584190" y="4051478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6"/>
          <p:cNvSpPr/>
          <p:nvPr/>
        </p:nvSpPr>
        <p:spPr>
          <a:xfrm>
            <a:off x="1637320" y="4179264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Informes</a:t>
            </a:r>
            <a:endParaRPr/>
          </a:p>
        </p:txBody>
      </p:sp>
      <p:sp>
        <p:nvSpPr>
          <p:cNvPr id="335" name="Google Shape;335;p26"/>
          <p:cNvSpPr txBox="1"/>
          <p:nvPr/>
        </p:nvSpPr>
        <p:spPr>
          <a:xfrm>
            <a:off x="754765" y="5459244"/>
            <a:ext cx="3341591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Análisis detallado de mediciones particulares </a:t>
            </a: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que afectan el desarrollo económico y turísticos de la ciudad.</a:t>
            </a:r>
            <a:endParaRPr/>
          </a:p>
        </p:txBody>
      </p:sp>
      <p:sp>
        <p:nvSpPr>
          <p:cNvPr id="336" name="Google Shape;336;p26"/>
          <p:cNvSpPr/>
          <p:nvPr/>
        </p:nvSpPr>
        <p:spPr>
          <a:xfrm>
            <a:off x="5520394" y="3748581"/>
            <a:ext cx="2128650" cy="156430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5721908" y="3975828"/>
            <a:ext cx="1746360" cy="10809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5775038" y="4103614"/>
            <a:ext cx="1640100" cy="85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Tableros de visualización </a:t>
            </a:r>
            <a:endParaRPr/>
          </a:p>
        </p:txBody>
      </p:sp>
      <p:sp>
        <p:nvSpPr>
          <p:cNvPr id="339" name="Google Shape;339;p26"/>
          <p:cNvSpPr txBox="1"/>
          <p:nvPr/>
        </p:nvSpPr>
        <p:spPr>
          <a:xfrm>
            <a:off x="4707724" y="5436537"/>
            <a:ext cx="3341591" cy="1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970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es-MX"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Tableros de visualización en POWER BI que presentan el comportamiento de los principales indicadores del sector, se encuentra publicado en la página de SITBOG.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7"/>
          <p:cNvSpPr/>
          <p:nvPr/>
        </p:nvSpPr>
        <p:spPr>
          <a:xfrm>
            <a:off x="0" y="-2125"/>
            <a:ext cx="12206700" cy="6857700"/>
          </a:xfrm>
          <a:prstGeom prst="rect">
            <a:avLst/>
          </a:prstGeom>
          <a:solidFill>
            <a:srgbClr val="E403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7"/>
          <p:cNvSpPr/>
          <p:nvPr/>
        </p:nvSpPr>
        <p:spPr>
          <a:xfrm flipH="1">
            <a:off x="10943683" y="2532197"/>
            <a:ext cx="1245300" cy="4325400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7"/>
          <p:cNvSpPr/>
          <p:nvPr/>
        </p:nvSpPr>
        <p:spPr>
          <a:xfrm rot="10800000">
            <a:off x="10943683" y="-103"/>
            <a:ext cx="1245300" cy="2532300"/>
          </a:xfrm>
          <a:prstGeom prst="rtTriangle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4622" y="4732325"/>
            <a:ext cx="1628600" cy="53277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7"/>
          <p:cNvSpPr txBox="1"/>
          <p:nvPr/>
        </p:nvSpPr>
        <p:spPr>
          <a:xfrm>
            <a:off x="2731500" y="2547000"/>
            <a:ext cx="6729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s-MX" sz="12000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GRACIAS</a:t>
            </a:r>
            <a:endParaRPr sz="12000" b="1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49" name="Google Shape;349;p27"/>
          <p:cNvSpPr/>
          <p:nvPr/>
        </p:nvSpPr>
        <p:spPr>
          <a:xfrm flipH="1">
            <a:off x="-1" y="2425"/>
            <a:ext cx="3452117" cy="6853150"/>
          </a:xfrm>
          <a:prstGeom prst="parallelogram">
            <a:avLst>
              <a:gd name="adj" fmla="val 71939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Microsoft Office PowerPoint</Application>
  <PresentationFormat>Panorámica</PresentationFormat>
  <Paragraphs>84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Lexend Deca</vt:lpstr>
      <vt:lpstr>Noto Sans Symbols</vt:lpstr>
      <vt:lpstr>Arial</vt:lpstr>
      <vt:lpstr>Calibri</vt:lpstr>
      <vt:lpstr>Century Gothic</vt:lpstr>
      <vt:lpstr>Oswald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Luis Miguel Ramírez V</cp:lastModifiedBy>
  <cp:revision>1</cp:revision>
  <dcterms:modified xsi:type="dcterms:W3CDTF">2024-10-28T21:01:31Z</dcterms:modified>
</cp:coreProperties>
</file>